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56" r:id="rId3"/>
    <p:sldId id="261" r:id="rId4"/>
    <p:sldId id="274" r:id="rId5"/>
    <p:sldId id="273" r:id="rId6"/>
    <p:sldId id="271" r:id="rId7"/>
    <p:sldId id="293" r:id="rId8"/>
    <p:sldId id="277" r:id="rId9"/>
    <p:sldId id="275" r:id="rId10"/>
    <p:sldId id="278" r:id="rId11"/>
    <p:sldId id="279" r:id="rId12"/>
    <p:sldId id="285" r:id="rId13"/>
    <p:sldId id="291" r:id="rId14"/>
    <p:sldId id="287" r:id="rId15"/>
    <p:sldId id="292" r:id="rId16"/>
    <p:sldId id="282" r:id="rId17"/>
    <p:sldId id="281" r:id="rId18"/>
    <p:sldId id="283" r:id="rId19"/>
    <p:sldId id="289" r:id="rId20"/>
    <p:sldId id="27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://weblogs.asp.net/podwysocki/" TargetMode="External"/><Relationship Id="rId4" Type="http://schemas.openxmlformats.org/officeDocument/2006/relationships/hyperlink" Target="http://tomasp.net/blo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A language is said to support f</a:t>
            </a:r>
            <a:r>
              <a:rPr lang="en-US" sz="2800" dirty="0" smtClean="0"/>
              <a:t>irst-class functions if:</a:t>
            </a:r>
          </a:p>
          <a:p>
            <a:pPr lvl="1"/>
            <a:r>
              <a:rPr lang="en-US" dirty="0" smtClean="0"/>
              <a:t>They are treated like a type that </a:t>
            </a:r>
            <a:r>
              <a:rPr lang="en-US" dirty="0"/>
              <a:t>can be passed into and returned by other functions.</a:t>
            </a:r>
          </a:p>
          <a:p>
            <a:pPr lvl="1"/>
            <a:r>
              <a:rPr lang="en-US" dirty="0" smtClean="0"/>
              <a:t>They can be created like any other type.</a:t>
            </a:r>
          </a:p>
          <a:p>
            <a:r>
              <a:rPr lang="en-US" sz="2800" dirty="0" smtClean="0"/>
              <a:t>C# provides support for first-class functions by means of the delegate type and anonymous methods and lambda expressions.</a:t>
            </a:r>
          </a:p>
          <a:p>
            <a:r>
              <a:rPr lang="en-US" sz="2800" dirty="0" smtClean="0"/>
              <a:t>F# similarly supports first-class functions although the delegate type is an implementation detail not generally visible in the language itself. Lambda functions are supported as well.</a:t>
            </a:r>
            <a:endParaRPr lang="en-US" sz="2800" dirty="0" smtClean="0"/>
          </a:p>
          <a:p>
            <a:r>
              <a:rPr lang="en-US" sz="2800" dirty="0"/>
              <a:t>Higher-order functions are simply </a:t>
            </a:r>
            <a:r>
              <a:rPr lang="en-US" sz="2800" dirty="0" smtClean="0"/>
              <a:t>functions </a:t>
            </a:r>
            <a:r>
              <a:rPr lang="en-US" sz="2800" dirty="0"/>
              <a:t>that </a:t>
            </a:r>
            <a:r>
              <a:rPr lang="en-US" sz="2800" dirty="0" smtClean="0"/>
              <a:t>take a function as a parameter </a:t>
            </a:r>
            <a:r>
              <a:rPr lang="en-US" sz="2800" dirty="0"/>
              <a:t>or return a function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</a:t>
            </a:r>
            <a:r>
              <a:rPr lang="en-US" sz="2800" dirty="0" smtClean="0"/>
              <a:t>aka </a:t>
            </a:r>
            <a:r>
              <a:rPr lang="en-US" sz="2800" dirty="0"/>
              <a:t>anonymous </a:t>
            </a:r>
            <a:r>
              <a:rPr lang="en-US" sz="2800" dirty="0" smtClean="0"/>
              <a:t>functions </a:t>
            </a:r>
            <a:r>
              <a:rPr lang="en-US" sz="2800" dirty="0" smtClean="0"/>
              <a:t>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In C# these are called “lambda expressions”, in F# “lambda functions”. </a:t>
            </a:r>
          </a:p>
          <a:p>
            <a:r>
              <a:rPr lang="en-US" sz="2800" dirty="0" smtClean="0"/>
              <a:t>They can be assigned to a value (F#) or variable (C#) or passed directly to another function.</a:t>
            </a:r>
            <a:endParaRPr lang="en-US" dirty="0" smtClean="0"/>
          </a:p>
          <a:p>
            <a:r>
              <a:rPr lang="en-US" dirty="0" smtClean="0"/>
              <a:t>They are compact and terse.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100" dirty="0" smtClean="0"/>
              <a:t>Closures are first-class functions that lift values/variables from the scope in which they are declared.</a:t>
            </a:r>
          </a:p>
          <a:p>
            <a:r>
              <a:rPr lang="en-US" sz="2100" dirty="0" smtClean="0"/>
              <a:t>This would include local values/variables scoped to a function (Who’s scope lasts only the life of the function because the values are on the stack).</a:t>
            </a:r>
          </a:p>
          <a:p>
            <a:r>
              <a:rPr lang="en-US" sz="2100" dirty="0" smtClean="0"/>
              <a:t>This would not include class level values/variables as their scope lives on (On the heap) as long as there is a reference to the object.</a:t>
            </a:r>
          </a:p>
          <a:p>
            <a:r>
              <a:rPr lang="en-US" sz="2100" dirty="0" smtClean="0"/>
              <a:t>The values are “closed over”. In C#/F# this means the compiler generates a class with a copy of the values from the scope that goes along with the first-class function.</a:t>
            </a:r>
          </a:p>
          <a:p>
            <a:r>
              <a:rPr lang="en-US" sz="2100" dirty="0" smtClean="0"/>
              <a:t>If no values are lifted from their scope </a:t>
            </a:r>
            <a:r>
              <a:rPr lang="en-US" sz="2100" b="1" i="1" dirty="0" smtClean="0">
                <a:solidFill>
                  <a:srgbClr val="FF0000"/>
                </a:solidFill>
              </a:rPr>
              <a:t>its not a closure</a:t>
            </a:r>
            <a:r>
              <a:rPr lang="en-US" sz="2100" dirty="0" smtClean="0"/>
              <a:t>.</a:t>
            </a:r>
          </a:p>
          <a:p>
            <a:r>
              <a:rPr lang="en-US" sz="2100" dirty="0" smtClean="0"/>
              <a:t>Technically a closure doesn't have to be a lambda and a lambda doesn't have to be a closure. The concepts are orthogonal!</a:t>
            </a:r>
          </a:p>
          <a:p>
            <a:r>
              <a:rPr lang="en-US" sz="2100" dirty="0" smtClean="0"/>
              <a:t>In practice however (With C# &amp; F#) the concept of closures is only relevant to lambdas, as other first-class functions do not need variables in their scope to be lifted.</a:t>
            </a:r>
          </a:p>
          <a:p>
            <a:r>
              <a:rPr lang="en-US" sz="2100" dirty="0" smtClean="0"/>
              <a:t>Because of this, c</a:t>
            </a:r>
            <a:r>
              <a:rPr lang="en-US" sz="2100" dirty="0" smtClean="0"/>
              <a:t>olloquially the term “lambda” and “closure” are used interchangeably.</a:t>
            </a:r>
            <a:endParaRPr lang="en-US" sz="21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76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Has nothing to do with Indian food (Lets get that joke out of the way). Comes from Haskell Curry’s last name.</a:t>
            </a:r>
          </a:p>
          <a:p>
            <a:r>
              <a:rPr lang="en-US" dirty="0" smtClean="0"/>
              <a:t>Breaks up a multiple parameter function into multiple single parameter functions.</a:t>
            </a:r>
          </a:p>
          <a:p>
            <a:r>
              <a:rPr lang="en-US" dirty="0" smtClean="0"/>
              <a:t>F# functions are curried out of the box if you don’t pass parameters in </a:t>
            </a:r>
            <a:r>
              <a:rPr lang="en-US" dirty="0" err="1" smtClean="0"/>
              <a:t>tupled</a:t>
            </a:r>
            <a:r>
              <a:rPr lang="en-US" dirty="0" smtClean="0"/>
              <a:t> form (Remember what that is?).</a:t>
            </a:r>
          </a:p>
          <a:p>
            <a:r>
              <a:rPr lang="en-US" dirty="0" smtClean="0"/>
              <a:t>C# functions are not curried out of the box.</a:t>
            </a:r>
          </a:p>
          <a:p>
            <a:r>
              <a:rPr lang="en-US" dirty="0" smtClean="0"/>
              <a:t>Why in the world would someone want to do that??</a:t>
            </a:r>
          </a:p>
          <a:p>
            <a:r>
              <a:rPr lang="en-US" dirty="0" smtClean="0"/>
              <a:t>Lets go to the next slide to find out…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Partial application means that we create a new function from an existing function by defining some of its parameters.</a:t>
            </a:r>
          </a:p>
          <a:p>
            <a:r>
              <a:rPr lang="en-US" dirty="0" smtClean="0"/>
              <a:t>Currying != partial application</a:t>
            </a:r>
          </a:p>
          <a:p>
            <a:r>
              <a:rPr lang="en-US" dirty="0" smtClean="0"/>
              <a:t>Currying enables partial application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Recursion is essentially a function calling itself. </a:t>
            </a:r>
          </a:p>
          <a:p>
            <a:r>
              <a:rPr lang="en-US" dirty="0" smtClean="0"/>
              <a:t>It is an alternative to the imperative notion of loops. </a:t>
            </a:r>
          </a:p>
          <a:p>
            <a:r>
              <a:rPr lang="en-US" dirty="0" smtClean="0"/>
              <a:t>Can cause a stack overflow!</a:t>
            </a:r>
          </a:p>
          <a:p>
            <a:r>
              <a:rPr lang="en-US" dirty="0" smtClean="0"/>
              <a:t>The fix? Tail call optimization!</a:t>
            </a:r>
          </a:p>
          <a:p>
            <a:r>
              <a:rPr lang="en-US" dirty="0" smtClean="0"/>
              <a:t>With C# TCO </a:t>
            </a:r>
            <a:r>
              <a:rPr lang="en-US" dirty="0" smtClean="0"/>
              <a:t>is </a:t>
            </a:r>
            <a:r>
              <a:rPr lang="en-US" dirty="0"/>
              <a:t>not a compiler </a:t>
            </a:r>
            <a:r>
              <a:rPr lang="en-US" dirty="0" smtClean="0"/>
              <a:t>optimization. </a:t>
            </a:r>
            <a:r>
              <a:rPr lang="en-US" b="1" dirty="0" smtClean="0">
                <a:solidFill>
                  <a:srgbClr val="FF0000"/>
                </a:solidFill>
              </a:rPr>
              <a:t>IF</a:t>
            </a:r>
            <a:r>
              <a:rPr lang="en-US" dirty="0" smtClean="0"/>
              <a:t> it happens it will be a </a:t>
            </a:r>
            <a:r>
              <a:rPr lang="en-US" dirty="0" smtClean="0"/>
              <a:t>JIT/</a:t>
            </a:r>
            <a:r>
              <a:rPr lang="en-US" dirty="0" err="1" smtClean="0"/>
              <a:t>ngen</a:t>
            </a:r>
            <a:r>
              <a:rPr lang="en-US" dirty="0" smtClean="0"/>
              <a:t> optimization. Don’t rely on it because there are number of factors that determine if the JIT/</a:t>
            </a:r>
            <a:r>
              <a:rPr lang="en-US" dirty="0" err="1" smtClean="0"/>
              <a:t>ngen</a:t>
            </a:r>
            <a:r>
              <a:rPr lang="en-US" dirty="0" smtClean="0"/>
              <a:t> will actually do it.</a:t>
            </a:r>
          </a:p>
          <a:p>
            <a:r>
              <a:rPr lang="en-US" dirty="0" smtClean="0"/>
              <a:t>The F# compiler guarantees the TCO so use it all you want.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Function Composition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Functions can be composed.</a:t>
            </a:r>
          </a:p>
          <a:p>
            <a:r>
              <a:rPr lang="en-US" dirty="0" smtClean="0"/>
              <a:t>C# can do it with extensions methods.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F# uses the forward pipe “|&gt;”: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4" y="2352675"/>
            <a:ext cx="4495800" cy="135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724400"/>
            <a:ext cx="780339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There’s a lot more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Pattern matching</a:t>
            </a:r>
          </a:p>
          <a:p>
            <a:r>
              <a:rPr lang="en-US" dirty="0" smtClean="0"/>
              <a:t>Discriminated unions</a:t>
            </a:r>
          </a:p>
          <a:p>
            <a:r>
              <a:rPr lang="en-US" dirty="0" smtClean="0"/>
              <a:t>Sequence expressions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workflows</a:t>
            </a:r>
          </a:p>
          <a:p>
            <a:r>
              <a:rPr lang="en-US" dirty="0" smtClean="0"/>
              <a:t>And the list goes on!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sz="2400" dirty="0" smtClean="0"/>
              <a:t>Don </a:t>
            </a:r>
            <a:r>
              <a:rPr lang="en-US" sz="2400" dirty="0" err="1" smtClean="0"/>
              <a:t>Syme</a:t>
            </a:r>
            <a:r>
              <a:rPr lang="en-US" sz="2400" dirty="0" smtClean="0"/>
              <a:t> (Rhymes with time) </a:t>
            </a:r>
            <a:r>
              <a:rPr lang="en-US" sz="2400" dirty="0"/>
              <a:t>- </a:t>
            </a:r>
            <a:r>
              <a:rPr lang="en-US" sz="2400" dirty="0">
                <a:hlinkClick r:id="rId3"/>
              </a:rPr>
              <a:t>http://blogs.msdn.com/b/dsyme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smtClean="0"/>
              <a:t>Tomas </a:t>
            </a:r>
            <a:r>
              <a:rPr lang="en-US" sz="2400" dirty="0" err="1" smtClean="0"/>
              <a:t>Petricek</a:t>
            </a:r>
            <a:r>
              <a:rPr lang="en-US" sz="2400" dirty="0"/>
              <a:t> </a:t>
            </a:r>
            <a:r>
              <a:rPr lang="en-US" sz="2400" dirty="0" smtClean="0"/>
              <a:t>(Pet-tree-sec) - </a:t>
            </a:r>
            <a:r>
              <a:rPr lang="en-US" sz="2400" dirty="0">
                <a:hlinkClick r:id="rId4"/>
              </a:rPr>
              <a:t>http://tomasp.net/blog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smtClean="0"/>
              <a:t>Matthew </a:t>
            </a:r>
            <a:r>
              <a:rPr lang="en-US" sz="2400" dirty="0" err="1" smtClean="0"/>
              <a:t>Podwysocki</a:t>
            </a:r>
            <a:r>
              <a:rPr lang="en-US" sz="2400" dirty="0" smtClean="0"/>
              <a:t> - </a:t>
            </a:r>
            <a:r>
              <a:rPr lang="en-US" sz="2400" dirty="0">
                <a:hlinkClick r:id="rId5"/>
              </a:rPr>
              <a:t>http://weblogs.asp.net/podwysocki/</a:t>
            </a:r>
            <a:endParaRPr lang="en-US" sz="2400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</a:t>
            </a:r>
            <a:r>
              <a:rPr lang="en-US" sz="3000" dirty="0" smtClean="0">
                <a:solidFill>
                  <a:schemeClr val="tx1"/>
                </a:solidFill>
              </a:rPr>
              <a:t>an hour. </a:t>
            </a:r>
            <a:endParaRPr lang="en-US" sz="3000" dirty="0" smtClean="0">
              <a:solidFill>
                <a:schemeClr val="tx1"/>
              </a:solidFill>
            </a:endParaRP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Basic F# Syntax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400" dirty="0" smtClean="0"/>
              <a:t>“light” syntax allows you to use indentation to define code blocks. This is the default.</a:t>
            </a:r>
          </a:p>
          <a:p>
            <a:r>
              <a:rPr lang="en-US" sz="2400" dirty="0" smtClean="0"/>
              <a:t>Comments are “//” or “(* … *)”</a:t>
            </a:r>
          </a:p>
          <a:p>
            <a:r>
              <a:rPr lang="en-US" sz="2400" dirty="0" smtClean="0"/>
              <a:t>“l</a:t>
            </a:r>
            <a:r>
              <a:rPr lang="en-US" sz="2400" dirty="0" smtClean="0"/>
              <a:t>et” b</a:t>
            </a:r>
            <a:r>
              <a:rPr lang="en-US" sz="2400" dirty="0" smtClean="0"/>
              <a:t>inds a value to a name.</a:t>
            </a:r>
          </a:p>
          <a:p>
            <a:r>
              <a:rPr lang="en-US" sz="2400" dirty="0" smtClean="0"/>
              <a:t>Tuple – A fixed set of elements</a:t>
            </a:r>
          </a:p>
          <a:p>
            <a:pPr lvl="1"/>
            <a:r>
              <a:rPr lang="en-US" sz="2400" dirty="0" smtClean="0"/>
              <a:t>Generic way to represent a small number of items.</a:t>
            </a:r>
          </a:p>
          <a:p>
            <a:pPr lvl="1"/>
            <a:r>
              <a:rPr lang="en-US" sz="2400" dirty="0" smtClean="0"/>
              <a:t>Are built right into the F# language unlike C# </a:t>
            </a:r>
          </a:p>
          <a:p>
            <a:pPr lvl="1"/>
            <a:r>
              <a:rPr lang="en-US" sz="2400" dirty="0" smtClean="0"/>
              <a:t>Are defined as “(</a:t>
            </a:r>
            <a:r>
              <a:rPr lang="en-US" sz="2400" dirty="0" err="1" smtClean="0"/>
              <a:t>x,y,z</a:t>
            </a:r>
            <a:r>
              <a:rPr lang="en-US" sz="2400" dirty="0" smtClean="0"/>
              <a:t>,…)”</a:t>
            </a:r>
          </a:p>
          <a:p>
            <a:pPr lvl="1"/>
            <a:r>
              <a:rPr lang="en-US" sz="2400" dirty="0" smtClean="0"/>
              <a:t>The type is represented as “(</a:t>
            </a:r>
            <a:r>
              <a:rPr lang="en-US" sz="2400" dirty="0" err="1" smtClean="0"/>
              <a:t>int</a:t>
            </a:r>
            <a:r>
              <a:rPr lang="en-US" sz="2400" dirty="0" smtClean="0"/>
              <a:t> * </a:t>
            </a:r>
            <a:r>
              <a:rPr lang="en-US" sz="2400" dirty="0" err="1" smtClean="0"/>
              <a:t>int</a:t>
            </a:r>
            <a:r>
              <a:rPr lang="en-US" sz="2400" dirty="0" smtClean="0"/>
              <a:t> * string * …)”</a:t>
            </a:r>
          </a:p>
          <a:p>
            <a:r>
              <a:rPr lang="en-US" sz="2400" dirty="0" smtClean="0"/>
              <a:t>Function bindings</a:t>
            </a:r>
          </a:p>
          <a:p>
            <a:pPr lvl="1"/>
            <a:r>
              <a:rPr lang="en-US" sz="2400" dirty="0" smtClean="0"/>
              <a:t>Parameters – Separated by a space.</a:t>
            </a:r>
          </a:p>
          <a:p>
            <a:pPr lvl="1"/>
            <a:r>
              <a:rPr lang="en-US" sz="2400" dirty="0" smtClean="0"/>
              <a:t>Tuple – This can be confusing to C#’</a:t>
            </a:r>
            <a:r>
              <a:rPr lang="en-US" sz="2400" dirty="0" err="1" smtClean="0"/>
              <a:t>ers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Interestingly both compile to the same thing but the non </a:t>
            </a:r>
            <a:r>
              <a:rPr lang="en-US" sz="2400" dirty="0" err="1" smtClean="0"/>
              <a:t>tupled</a:t>
            </a:r>
            <a:r>
              <a:rPr lang="en-US" sz="2400" dirty="0" smtClean="0"/>
              <a:t> form has a special attribute applied to it.</a:t>
            </a:r>
            <a:endParaRPr lang="en-US" sz="24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8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900" dirty="0" smtClean="0"/>
              <a:t>The functional paradigm is a declarative paradigm.</a:t>
            </a:r>
          </a:p>
          <a:p>
            <a:r>
              <a:rPr lang="en-US" sz="2900" dirty="0" smtClean="0"/>
              <a:t>It focuses on “what” as opposed to “how”.</a:t>
            </a:r>
          </a:p>
          <a:p>
            <a:r>
              <a:rPr lang="en-US" sz="2900" dirty="0" smtClean="0"/>
              <a:t>The imperative paradigm is the opposite as it focuses on “how”.</a:t>
            </a:r>
          </a:p>
          <a:p>
            <a:r>
              <a:rPr lang="en-US" sz="2900" dirty="0" smtClean="0"/>
              <a:t>Examples of functional languages:	</a:t>
            </a:r>
          </a:p>
          <a:p>
            <a:pPr lvl="1"/>
            <a:r>
              <a:rPr lang="en-US" sz="2900" dirty="0" smtClean="0"/>
              <a:t>SQL</a:t>
            </a:r>
          </a:p>
          <a:p>
            <a:pPr lvl="1"/>
            <a:r>
              <a:rPr lang="en-US" sz="2900" dirty="0" smtClean="0"/>
              <a:t>XSLT</a:t>
            </a:r>
          </a:p>
          <a:p>
            <a:pPr lvl="1"/>
            <a:r>
              <a:rPr lang="en-US" sz="2900" dirty="0" smtClean="0"/>
              <a:t>HTML</a:t>
            </a:r>
          </a:p>
          <a:p>
            <a:r>
              <a:rPr lang="en-US" sz="2900" dirty="0" smtClean="0"/>
              <a:t>For example the list functions that are </a:t>
            </a:r>
            <a:r>
              <a:rPr lang="en-US" sz="2900" dirty="0" err="1" smtClean="0"/>
              <a:t>synonomous</a:t>
            </a:r>
            <a:r>
              <a:rPr lang="en-US" sz="2900" dirty="0" smtClean="0"/>
              <a:t> with the LINQ extensions methods (IE .Select, .Sum, </a:t>
            </a:r>
            <a:r>
              <a:rPr lang="en-US" sz="2900" dirty="0" err="1" smtClean="0"/>
              <a:t>etc</a:t>
            </a:r>
            <a:r>
              <a:rPr lang="en-US" sz="2900" dirty="0" smtClean="0"/>
              <a:t>).</a:t>
            </a:r>
          </a:p>
          <a:p>
            <a:r>
              <a:rPr lang="en-US" sz="2900" dirty="0" smtClean="0"/>
              <a:t>Keep your eyes open for this as we continue.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16712</TotalTime>
  <Words>1558</Words>
  <Application>Microsoft Office PowerPoint</Application>
  <PresentationFormat>On-screen Show (4:3)</PresentationFormat>
  <Paragraphs>170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Basic F# Syntax</vt:lpstr>
      <vt:lpstr>Declarative</vt:lpstr>
      <vt:lpstr>Immutability</vt:lpstr>
      <vt:lpstr>Type Inference</vt:lpstr>
      <vt:lpstr>First-class &amp; Higher-order Functions</vt:lpstr>
      <vt:lpstr>Lambdas</vt:lpstr>
      <vt:lpstr>Closures</vt:lpstr>
      <vt:lpstr>Currying</vt:lpstr>
      <vt:lpstr>Partial Application</vt:lpstr>
      <vt:lpstr>Recursion</vt:lpstr>
      <vt:lpstr>Function Composition</vt:lpstr>
      <vt:lpstr>There’s a lot more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303</cp:revision>
  <dcterms:created xsi:type="dcterms:W3CDTF">2009-12-06T00:29:31Z</dcterms:created>
  <dcterms:modified xsi:type="dcterms:W3CDTF">2010-11-06T03:31:58Z</dcterms:modified>
</cp:coreProperties>
</file>